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56" autoAdjust="0"/>
  </p:normalViewPr>
  <p:slideViewPr>
    <p:cSldViewPr snapToGrid="0" snapToObjects="1">
      <p:cViewPr varScale="1">
        <p:scale>
          <a:sx n="83" d="100"/>
          <a:sy n="83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459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" name="Таблица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702080"/>
              </p:ext>
            </p:extLst>
          </p:nvPr>
        </p:nvGraphicFramePr>
        <p:xfrm>
          <a:off x="4359611" y="4161352"/>
          <a:ext cx="10985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526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:5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5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SAD:6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742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70834"/>
                  </a:ext>
                </a:extLst>
              </a:tr>
            </a:tbl>
          </a:graphicData>
        </a:graphic>
      </p:graphicFrame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/>
              <a:t>Метод ветвей и </a:t>
            </a:r>
            <a:r>
              <a:rPr lang="ru-RU" dirty="0" smtClean="0"/>
              <a:t>границ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</a:br>
            <a: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</a:br>
            <a:endParaRPr lang="en-US" sz="1600" dirty="0" smtClean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grpSp>
        <p:nvGrpSpPr>
          <p:cNvPr id="95" name="Группа 94"/>
          <p:cNvGrpSpPr/>
          <p:nvPr/>
        </p:nvGrpSpPr>
        <p:grpSpPr>
          <a:xfrm>
            <a:off x="498474" y="1930400"/>
            <a:ext cx="4431646" cy="4317299"/>
            <a:chOff x="495255" y="1600200"/>
            <a:chExt cx="4431646" cy="431729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22581" y="1600200"/>
              <a:ext cx="2207945" cy="5674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Инициализировать очередь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022581" y="3466680"/>
              <a:ext cx="2207945" cy="5674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Изъять путь из очереди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Блок-схема: решение 7"/>
            <p:cNvSpPr/>
            <p:nvPr/>
          </p:nvSpPr>
          <p:spPr>
            <a:xfrm>
              <a:off x="1022581" y="4217054"/>
              <a:ext cx="2207945" cy="932985"/>
            </a:xfrm>
            <a:prstGeom prst="flowChartDecisi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Путь ведет к цели?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Блок-схема: знак завершения 11"/>
            <p:cNvSpPr/>
            <p:nvPr/>
          </p:nvSpPr>
          <p:spPr>
            <a:xfrm>
              <a:off x="3574270" y="2533550"/>
              <a:ext cx="1352631" cy="567473"/>
            </a:xfrm>
            <a:prstGeom prst="flowChartTermina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К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онец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020653" y="5335077"/>
              <a:ext cx="2207945" cy="5824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Продлить путь</a:t>
              </a: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Отсортировать очередь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5" name="Соединительная линия уступом 24"/>
            <p:cNvCxnSpPr/>
            <p:nvPr/>
          </p:nvCxnSpPr>
          <p:spPr>
            <a:xfrm rot="5400000" flipH="1" flipV="1">
              <a:off x="-388359" y="3163915"/>
              <a:ext cx="3399818" cy="1626152"/>
            </a:xfrm>
            <a:prstGeom prst="bentConnector3">
              <a:avLst>
                <a:gd name="adj1" fmla="val 99981"/>
              </a:avLst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495255" y="5668465"/>
              <a:ext cx="527598" cy="0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>
              <a:stCxn id="9" idx="3"/>
              <a:endCxn id="12" idx="1"/>
            </p:cNvCxnSpPr>
            <p:nvPr/>
          </p:nvCxnSpPr>
          <p:spPr>
            <a:xfrm>
              <a:off x="3230526" y="2817287"/>
              <a:ext cx="343744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Блок-схема: решение 8"/>
            <p:cNvSpPr/>
            <p:nvPr/>
          </p:nvSpPr>
          <p:spPr>
            <a:xfrm>
              <a:off x="1022581" y="2350794"/>
              <a:ext cx="2207945" cy="932985"/>
            </a:xfrm>
            <a:prstGeom prst="flowChartDecision">
              <a:avLst/>
            </a:prstGeom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Очередь пуста?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5" name="Прямая соединительная линия 64"/>
            <p:cNvCxnSpPr>
              <a:stCxn id="6" idx="2"/>
              <a:endCxn id="9" idx="0"/>
            </p:cNvCxnSpPr>
            <p:nvPr/>
          </p:nvCxnSpPr>
          <p:spPr>
            <a:xfrm>
              <a:off x="2126554" y="2167673"/>
              <a:ext cx="0" cy="18312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>
              <a:stCxn id="9" idx="2"/>
              <a:endCxn id="10" idx="0"/>
            </p:cNvCxnSpPr>
            <p:nvPr/>
          </p:nvCxnSpPr>
          <p:spPr>
            <a:xfrm>
              <a:off x="2126554" y="3283779"/>
              <a:ext cx="0" cy="18290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>
              <a:stCxn id="10" idx="2"/>
              <a:endCxn id="8" idx="0"/>
            </p:cNvCxnSpPr>
            <p:nvPr/>
          </p:nvCxnSpPr>
          <p:spPr>
            <a:xfrm>
              <a:off x="2126554" y="4034153"/>
              <a:ext cx="0" cy="18290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>
              <a:stCxn id="8" idx="2"/>
              <a:endCxn id="13" idx="0"/>
            </p:cNvCxnSpPr>
            <p:nvPr/>
          </p:nvCxnSpPr>
          <p:spPr>
            <a:xfrm flipH="1">
              <a:off x="2124626" y="5150039"/>
              <a:ext cx="1928" cy="185038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Соединительная линия уступом 81"/>
            <p:cNvCxnSpPr>
              <a:stCxn id="8" idx="3"/>
              <a:endCxn id="12" idx="2"/>
            </p:cNvCxnSpPr>
            <p:nvPr/>
          </p:nvCxnSpPr>
          <p:spPr>
            <a:xfrm flipV="1">
              <a:off x="3230526" y="3101023"/>
              <a:ext cx="1020060" cy="1582524"/>
            </a:xfrm>
            <a:prstGeom prst="bentConnector2">
              <a:avLst/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3157259" y="2458233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да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124626" y="3135164"/>
              <a:ext cx="5392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нет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124626" y="5028100"/>
              <a:ext cx="5392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нет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234893" y="4324595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да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6" name="Блок-схема: узел 95"/>
          <p:cNvSpPr/>
          <p:nvPr/>
        </p:nvSpPr>
        <p:spPr>
          <a:xfrm>
            <a:off x="5341284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Блок-схема: узел 96"/>
          <p:cNvSpPr/>
          <p:nvPr/>
        </p:nvSpPr>
        <p:spPr>
          <a:xfrm>
            <a:off x="6361344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Блок-схема: узел 97"/>
          <p:cNvSpPr/>
          <p:nvPr/>
        </p:nvSpPr>
        <p:spPr>
          <a:xfrm>
            <a:off x="6367708" y="2707122"/>
            <a:ext cx="444472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Блок-схема: узел 98"/>
          <p:cNvSpPr/>
          <p:nvPr/>
        </p:nvSpPr>
        <p:spPr>
          <a:xfrm>
            <a:off x="6361344" y="193040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00" name="Блок-схема: узел 99"/>
          <p:cNvSpPr/>
          <p:nvPr/>
        </p:nvSpPr>
        <p:spPr>
          <a:xfrm>
            <a:off x="7381132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Блок-схема: узел 101"/>
          <p:cNvSpPr/>
          <p:nvPr/>
        </p:nvSpPr>
        <p:spPr>
          <a:xfrm>
            <a:off x="8400115" y="193040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11" name="Блок-схема: узел 110"/>
          <p:cNvSpPr/>
          <p:nvPr/>
        </p:nvSpPr>
        <p:spPr>
          <a:xfrm>
            <a:off x="8400115" y="2707122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3" name="Прямая соединительная линия 112"/>
          <p:cNvCxnSpPr>
            <a:stCxn id="96" idx="6"/>
            <a:endCxn id="97" idx="2"/>
          </p:cNvCxnSpPr>
          <p:nvPr/>
        </p:nvCxnSpPr>
        <p:spPr>
          <a:xfrm>
            <a:off x="5798484" y="3712444"/>
            <a:ext cx="5628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>
            <a:stCxn id="96" idx="7"/>
            <a:endCxn id="98" idx="2"/>
          </p:cNvCxnSpPr>
          <p:nvPr/>
        </p:nvCxnSpPr>
        <p:spPr>
          <a:xfrm flipV="1">
            <a:off x="5731529" y="2935722"/>
            <a:ext cx="636179" cy="615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>
            <a:stCxn id="99" idx="4"/>
            <a:endCxn id="98" idx="0"/>
          </p:cNvCxnSpPr>
          <p:nvPr/>
        </p:nvCxnSpPr>
        <p:spPr>
          <a:xfrm>
            <a:off x="6589944" y="2387600"/>
            <a:ext cx="0" cy="3195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stCxn id="98" idx="4"/>
            <a:endCxn id="97" idx="0"/>
          </p:cNvCxnSpPr>
          <p:nvPr/>
        </p:nvCxnSpPr>
        <p:spPr>
          <a:xfrm>
            <a:off x="6589944" y="3164322"/>
            <a:ext cx="0" cy="3195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>
            <a:stCxn id="97" idx="6"/>
            <a:endCxn id="100" idx="2"/>
          </p:cNvCxnSpPr>
          <p:nvPr/>
        </p:nvCxnSpPr>
        <p:spPr>
          <a:xfrm>
            <a:off x="6818544" y="3712444"/>
            <a:ext cx="5625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>
            <a:stCxn id="100" idx="6"/>
            <a:endCxn id="111" idx="3"/>
          </p:cNvCxnSpPr>
          <p:nvPr/>
        </p:nvCxnSpPr>
        <p:spPr>
          <a:xfrm flipV="1">
            <a:off x="7838332" y="3097367"/>
            <a:ext cx="628738" cy="615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>
            <a:stCxn id="99" idx="6"/>
            <a:endCxn id="102" idx="2"/>
          </p:cNvCxnSpPr>
          <p:nvPr/>
        </p:nvCxnSpPr>
        <p:spPr>
          <a:xfrm>
            <a:off x="6818544" y="2159000"/>
            <a:ext cx="15815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5826202" y="29089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918982" y="369193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6589944" y="315536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589944" y="23689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7452876" y="21253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6943089" y="369193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8163505" y="33187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6793445" y="4149882"/>
            <a:ext cx="738683" cy="457200"/>
            <a:chOff x="6621367" y="4161527"/>
            <a:chExt cx="738683" cy="457200"/>
          </a:xfrm>
        </p:grpSpPr>
        <p:sp>
          <p:nvSpPr>
            <p:cNvPr id="46" name="Блок-схема: узел 45"/>
            <p:cNvSpPr/>
            <p:nvPr/>
          </p:nvSpPr>
          <p:spPr>
            <a:xfrm>
              <a:off x="6902850" y="4161527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621367" y="419968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</p:grp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057955"/>
              </p:ext>
            </p:extLst>
          </p:nvPr>
        </p:nvGraphicFramePr>
        <p:xfrm>
          <a:off x="4357466" y="4161527"/>
          <a:ext cx="109852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526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534381"/>
                  </a:ext>
                </a:extLst>
              </a:tr>
            </a:tbl>
          </a:graphicData>
        </a:graphic>
      </p:graphicFrame>
      <p:grpSp>
        <p:nvGrpSpPr>
          <p:cNvPr id="27" name="Группа 26"/>
          <p:cNvGrpSpPr/>
          <p:nvPr/>
        </p:nvGrpSpPr>
        <p:grpSpPr>
          <a:xfrm>
            <a:off x="7465173" y="4540127"/>
            <a:ext cx="871993" cy="473620"/>
            <a:chOff x="7142672" y="4724993"/>
            <a:chExt cx="871993" cy="473620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7275982" y="4741413"/>
              <a:ext cx="738683" cy="457200"/>
              <a:chOff x="6621367" y="4161527"/>
              <a:chExt cx="738683" cy="457200"/>
            </a:xfrm>
          </p:grpSpPr>
          <p:sp>
            <p:nvSpPr>
              <p:cNvPr id="53" name="Блок-схема: узел 52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5</a:t>
                </a:r>
                <a:endParaRPr lang="ru-RU" dirty="0"/>
              </a:p>
            </p:txBody>
          </p:sp>
        </p:grpSp>
        <p:cxnSp>
          <p:nvCxnSpPr>
            <p:cNvPr id="16" name="Прямая соединительная линия 15"/>
            <p:cNvCxnSpPr>
              <a:stCxn id="46" idx="5"/>
              <a:endCxn id="53" idx="1"/>
            </p:cNvCxnSpPr>
            <p:nvPr/>
          </p:nvCxnSpPr>
          <p:spPr>
            <a:xfrm>
              <a:off x="7142672" y="4724993"/>
              <a:ext cx="481748" cy="833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5941279" y="4540127"/>
            <a:ext cx="1200604" cy="484000"/>
            <a:chOff x="6053933" y="4708519"/>
            <a:chExt cx="1200604" cy="484000"/>
          </a:xfrm>
        </p:grpSpPr>
        <p:grpSp>
          <p:nvGrpSpPr>
            <p:cNvPr id="56" name="Группа 55"/>
            <p:cNvGrpSpPr/>
            <p:nvPr/>
          </p:nvGrpSpPr>
          <p:grpSpPr>
            <a:xfrm>
              <a:off x="6053933" y="4735319"/>
              <a:ext cx="738683" cy="457200"/>
              <a:chOff x="6621367" y="4161527"/>
              <a:chExt cx="738683" cy="457200"/>
            </a:xfrm>
          </p:grpSpPr>
          <p:sp>
            <p:nvSpPr>
              <p:cNvPr id="57" name="Блок-схема: узел 56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</a:t>
                </a:r>
                <a:endParaRPr lang="ru-RU" dirty="0"/>
              </a:p>
            </p:txBody>
          </p:sp>
        </p:grpSp>
        <p:cxnSp>
          <p:nvCxnSpPr>
            <p:cNvPr id="19" name="Прямая соединительная линия 18"/>
            <p:cNvCxnSpPr>
              <a:stCxn id="46" idx="3"/>
              <a:endCxn id="57" idx="7"/>
            </p:cNvCxnSpPr>
            <p:nvPr/>
          </p:nvCxnSpPr>
          <p:spPr>
            <a:xfrm flipH="1">
              <a:off x="6725661" y="4708519"/>
              <a:ext cx="528876" cy="9375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9" name="Таблица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870616"/>
              </p:ext>
            </p:extLst>
          </p:nvPr>
        </p:nvGraphicFramePr>
        <p:xfrm>
          <a:off x="4357466" y="4161527"/>
          <a:ext cx="109852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526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:3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5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SB:5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742703"/>
                  </a:ext>
                </a:extLst>
              </a:tr>
            </a:tbl>
          </a:graphicData>
        </a:graphic>
      </p:graphicFrame>
      <p:grpSp>
        <p:nvGrpSpPr>
          <p:cNvPr id="61" name="Группа 60"/>
          <p:cNvGrpSpPr/>
          <p:nvPr/>
        </p:nvGrpSpPr>
        <p:grpSpPr>
          <a:xfrm>
            <a:off x="6399739" y="4957172"/>
            <a:ext cx="738683" cy="612767"/>
            <a:chOff x="6399739" y="4957172"/>
            <a:chExt cx="738683" cy="612767"/>
          </a:xfrm>
        </p:grpSpPr>
        <p:grpSp>
          <p:nvGrpSpPr>
            <p:cNvPr id="84" name="Группа 83"/>
            <p:cNvGrpSpPr/>
            <p:nvPr/>
          </p:nvGrpSpPr>
          <p:grpSpPr>
            <a:xfrm>
              <a:off x="6399739" y="5112739"/>
              <a:ext cx="738683" cy="457200"/>
              <a:chOff x="6621367" y="4161527"/>
              <a:chExt cx="738683" cy="457200"/>
            </a:xfrm>
          </p:grpSpPr>
          <p:sp>
            <p:nvSpPr>
              <p:cNvPr id="86" name="Блок-схема: узел 85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6</a:t>
                </a:r>
                <a:endParaRPr lang="ru-RU" dirty="0"/>
              </a:p>
            </p:txBody>
          </p:sp>
        </p:grpSp>
        <p:cxnSp>
          <p:nvCxnSpPr>
            <p:cNvPr id="36" name="Прямая соединительная линия 35"/>
            <p:cNvCxnSpPr>
              <a:stCxn id="57" idx="5"/>
              <a:endCxn id="86" idx="1"/>
            </p:cNvCxnSpPr>
            <p:nvPr/>
          </p:nvCxnSpPr>
          <p:spPr>
            <a:xfrm>
              <a:off x="6613007" y="4957172"/>
              <a:ext cx="135170" cy="22252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Группа 61"/>
          <p:cNvGrpSpPr/>
          <p:nvPr/>
        </p:nvGrpSpPr>
        <p:grpSpPr>
          <a:xfrm>
            <a:off x="5482195" y="4957172"/>
            <a:ext cx="807522" cy="607003"/>
            <a:chOff x="5482195" y="4957172"/>
            <a:chExt cx="807522" cy="607003"/>
          </a:xfrm>
        </p:grpSpPr>
        <p:grpSp>
          <p:nvGrpSpPr>
            <p:cNvPr id="78" name="Группа 77"/>
            <p:cNvGrpSpPr/>
            <p:nvPr/>
          </p:nvGrpSpPr>
          <p:grpSpPr>
            <a:xfrm>
              <a:off x="5482195" y="5106975"/>
              <a:ext cx="738683" cy="457200"/>
              <a:chOff x="6621367" y="4161527"/>
              <a:chExt cx="738683" cy="457200"/>
            </a:xfrm>
          </p:grpSpPr>
          <p:sp>
            <p:nvSpPr>
              <p:cNvPr id="80" name="Блок-схема: узел 79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7</a:t>
                </a:r>
                <a:endParaRPr lang="ru-RU" dirty="0"/>
              </a:p>
            </p:txBody>
          </p:sp>
        </p:grpSp>
        <p:cxnSp>
          <p:nvCxnSpPr>
            <p:cNvPr id="40" name="Прямая соединительная линия 39"/>
            <p:cNvCxnSpPr>
              <a:stCxn id="57" idx="3"/>
              <a:endCxn id="80" idx="7"/>
            </p:cNvCxnSpPr>
            <p:nvPr/>
          </p:nvCxnSpPr>
          <p:spPr>
            <a:xfrm flipH="1">
              <a:off x="6153923" y="4957172"/>
              <a:ext cx="135794" cy="2167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Группа 109"/>
          <p:cNvGrpSpPr/>
          <p:nvPr/>
        </p:nvGrpSpPr>
        <p:grpSpPr>
          <a:xfrm>
            <a:off x="8054787" y="4957172"/>
            <a:ext cx="738683" cy="612767"/>
            <a:chOff x="6399739" y="4957172"/>
            <a:chExt cx="738683" cy="612767"/>
          </a:xfrm>
        </p:grpSpPr>
        <p:grpSp>
          <p:nvGrpSpPr>
            <p:cNvPr id="112" name="Группа 111"/>
            <p:cNvGrpSpPr/>
            <p:nvPr/>
          </p:nvGrpSpPr>
          <p:grpSpPr>
            <a:xfrm>
              <a:off x="6399739" y="5112739"/>
              <a:ext cx="738683" cy="457200"/>
              <a:chOff x="6621367" y="4161527"/>
              <a:chExt cx="738683" cy="457200"/>
            </a:xfrm>
          </p:grpSpPr>
          <p:sp>
            <p:nvSpPr>
              <p:cNvPr id="115" name="Блок-схема: узел 114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9</a:t>
                </a:r>
                <a:endParaRPr lang="ru-RU" dirty="0"/>
              </a:p>
            </p:txBody>
          </p:sp>
        </p:grpSp>
        <p:cxnSp>
          <p:nvCxnSpPr>
            <p:cNvPr id="114" name="Прямая соединительная линия 113"/>
            <p:cNvCxnSpPr>
              <a:endCxn id="115" idx="1"/>
            </p:cNvCxnSpPr>
            <p:nvPr/>
          </p:nvCxnSpPr>
          <p:spPr>
            <a:xfrm>
              <a:off x="6613007" y="4957172"/>
              <a:ext cx="135170" cy="22252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Группа 116"/>
          <p:cNvGrpSpPr/>
          <p:nvPr/>
        </p:nvGrpSpPr>
        <p:grpSpPr>
          <a:xfrm>
            <a:off x="7137243" y="4957172"/>
            <a:ext cx="807522" cy="607003"/>
            <a:chOff x="5482195" y="4957172"/>
            <a:chExt cx="807522" cy="607003"/>
          </a:xfrm>
        </p:grpSpPr>
        <p:grpSp>
          <p:nvGrpSpPr>
            <p:cNvPr id="119" name="Группа 118"/>
            <p:cNvGrpSpPr/>
            <p:nvPr/>
          </p:nvGrpSpPr>
          <p:grpSpPr>
            <a:xfrm>
              <a:off x="5482195" y="5106975"/>
              <a:ext cx="738683" cy="457200"/>
              <a:chOff x="6621367" y="4161527"/>
              <a:chExt cx="738683" cy="457200"/>
            </a:xfrm>
          </p:grpSpPr>
          <p:sp>
            <p:nvSpPr>
              <p:cNvPr id="122" name="Блок-схема: узел 121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9</a:t>
                </a:r>
                <a:endParaRPr lang="ru-RU" dirty="0"/>
              </a:p>
            </p:txBody>
          </p:sp>
        </p:grpSp>
        <p:cxnSp>
          <p:nvCxnSpPr>
            <p:cNvPr id="120" name="Прямая соединительная линия 119"/>
            <p:cNvCxnSpPr>
              <a:endCxn id="122" idx="7"/>
            </p:cNvCxnSpPr>
            <p:nvPr/>
          </p:nvCxnSpPr>
          <p:spPr>
            <a:xfrm flipH="1">
              <a:off x="6153923" y="4957172"/>
              <a:ext cx="135794" cy="2167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5" name="Таблица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180401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SAD:6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742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51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261470"/>
                  </a:ext>
                </a:extLst>
              </a:tr>
            </a:tbl>
          </a:graphicData>
        </a:graphic>
      </p:graphicFrame>
      <p:grpSp>
        <p:nvGrpSpPr>
          <p:cNvPr id="126" name="Группа 125"/>
          <p:cNvGrpSpPr/>
          <p:nvPr/>
        </p:nvGrpSpPr>
        <p:grpSpPr>
          <a:xfrm>
            <a:off x="6361344" y="5569939"/>
            <a:ext cx="777078" cy="646490"/>
            <a:chOff x="6361344" y="4923449"/>
            <a:chExt cx="777078" cy="646490"/>
          </a:xfrm>
        </p:grpSpPr>
        <p:grpSp>
          <p:nvGrpSpPr>
            <p:cNvPr id="128" name="Группа 127"/>
            <p:cNvGrpSpPr/>
            <p:nvPr/>
          </p:nvGrpSpPr>
          <p:grpSpPr>
            <a:xfrm>
              <a:off x="6361344" y="5112739"/>
              <a:ext cx="777078" cy="457200"/>
              <a:chOff x="6582972" y="4161527"/>
              <a:chExt cx="777078" cy="457200"/>
            </a:xfrm>
          </p:grpSpPr>
          <p:sp>
            <p:nvSpPr>
              <p:cNvPr id="131" name="Блок-схема: узел 130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582972" y="4199687"/>
                <a:ext cx="4240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11</a:t>
                </a:r>
                <a:endParaRPr lang="ru-RU" dirty="0"/>
              </a:p>
            </p:txBody>
          </p:sp>
        </p:grpSp>
        <p:cxnSp>
          <p:nvCxnSpPr>
            <p:cNvPr id="129" name="Прямая соединительная линия 128"/>
            <p:cNvCxnSpPr>
              <a:stCxn id="86" idx="4"/>
              <a:endCxn id="131" idx="0"/>
            </p:cNvCxnSpPr>
            <p:nvPr/>
          </p:nvCxnSpPr>
          <p:spPr>
            <a:xfrm>
              <a:off x="6909822" y="4923449"/>
              <a:ext cx="0" cy="1892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4" name="Таблица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024280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51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02667"/>
                  </a:ext>
                </a:extLst>
              </a:tr>
            </a:tbl>
          </a:graphicData>
        </a:graphic>
      </p:graphicFrame>
      <p:grpSp>
        <p:nvGrpSpPr>
          <p:cNvPr id="135" name="Группа 134"/>
          <p:cNvGrpSpPr/>
          <p:nvPr/>
        </p:nvGrpSpPr>
        <p:grpSpPr>
          <a:xfrm>
            <a:off x="5437663" y="5561538"/>
            <a:ext cx="777078" cy="646490"/>
            <a:chOff x="6361344" y="4923449"/>
            <a:chExt cx="777078" cy="646490"/>
          </a:xfrm>
        </p:grpSpPr>
        <p:grpSp>
          <p:nvGrpSpPr>
            <p:cNvPr id="136" name="Группа 135"/>
            <p:cNvGrpSpPr/>
            <p:nvPr/>
          </p:nvGrpSpPr>
          <p:grpSpPr>
            <a:xfrm>
              <a:off x="6361344" y="5112739"/>
              <a:ext cx="777078" cy="457200"/>
              <a:chOff x="6582972" y="4161527"/>
              <a:chExt cx="777078" cy="457200"/>
            </a:xfrm>
          </p:grpSpPr>
          <p:sp>
            <p:nvSpPr>
              <p:cNvPr id="145" name="Блок-схема: узел 144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6582972" y="4199687"/>
                <a:ext cx="4240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11</a:t>
                </a:r>
                <a:endParaRPr lang="ru-RU" dirty="0"/>
              </a:p>
            </p:txBody>
          </p:sp>
        </p:grpSp>
        <p:cxnSp>
          <p:nvCxnSpPr>
            <p:cNvPr id="144" name="Прямая соединительная линия 143"/>
            <p:cNvCxnSpPr>
              <a:endCxn id="145" idx="0"/>
            </p:cNvCxnSpPr>
            <p:nvPr/>
          </p:nvCxnSpPr>
          <p:spPr>
            <a:xfrm>
              <a:off x="6909822" y="4923449"/>
              <a:ext cx="0" cy="1892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7" name="Таблица 1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92206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SABC:11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0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022142"/>
                  </a:ext>
                </a:extLst>
              </a:tr>
            </a:tbl>
          </a:graphicData>
        </a:graphic>
      </p:graphicFrame>
      <p:grpSp>
        <p:nvGrpSpPr>
          <p:cNvPr id="148" name="Группа 147"/>
          <p:cNvGrpSpPr/>
          <p:nvPr/>
        </p:nvGrpSpPr>
        <p:grpSpPr>
          <a:xfrm>
            <a:off x="7073123" y="5561538"/>
            <a:ext cx="809563" cy="646490"/>
            <a:chOff x="6328859" y="4923449"/>
            <a:chExt cx="809563" cy="646490"/>
          </a:xfrm>
        </p:grpSpPr>
        <p:grpSp>
          <p:nvGrpSpPr>
            <p:cNvPr id="149" name="Группа 148"/>
            <p:cNvGrpSpPr/>
            <p:nvPr/>
          </p:nvGrpSpPr>
          <p:grpSpPr>
            <a:xfrm>
              <a:off x="6328859" y="5112739"/>
              <a:ext cx="809563" cy="457200"/>
              <a:chOff x="6550487" y="4161527"/>
              <a:chExt cx="809563" cy="457200"/>
            </a:xfrm>
          </p:grpSpPr>
          <p:sp>
            <p:nvSpPr>
              <p:cNvPr id="151" name="Блок-схема: узел 150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6550487" y="4199687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12</a:t>
                </a:r>
                <a:endParaRPr lang="ru-RU" dirty="0"/>
              </a:p>
            </p:txBody>
          </p:sp>
        </p:grpSp>
        <p:cxnSp>
          <p:nvCxnSpPr>
            <p:cNvPr id="150" name="Прямая соединительная линия 149"/>
            <p:cNvCxnSpPr>
              <a:endCxn id="151" idx="0"/>
            </p:cNvCxnSpPr>
            <p:nvPr/>
          </p:nvCxnSpPr>
          <p:spPr>
            <a:xfrm>
              <a:off x="6909822" y="4923449"/>
              <a:ext cx="0" cy="1892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3" name="Таблица 1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192647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SABC:11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0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022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SBAD:12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891043"/>
                  </a:ext>
                </a:extLst>
              </a:tr>
            </a:tbl>
          </a:graphicData>
        </a:graphic>
      </p:graphicFrame>
      <p:grpSp>
        <p:nvGrpSpPr>
          <p:cNvPr id="154" name="Группа 153"/>
          <p:cNvGrpSpPr/>
          <p:nvPr/>
        </p:nvGrpSpPr>
        <p:grpSpPr>
          <a:xfrm>
            <a:off x="7988740" y="5569939"/>
            <a:ext cx="808652" cy="646490"/>
            <a:chOff x="6329770" y="4923449"/>
            <a:chExt cx="808652" cy="646490"/>
          </a:xfrm>
        </p:grpSpPr>
        <p:grpSp>
          <p:nvGrpSpPr>
            <p:cNvPr id="155" name="Группа 154"/>
            <p:cNvGrpSpPr/>
            <p:nvPr/>
          </p:nvGrpSpPr>
          <p:grpSpPr>
            <a:xfrm>
              <a:off x="6329770" y="5112739"/>
              <a:ext cx="808652" cy="457200"/>
              <a:chOff x="6551398" y="4161527"/>
              <a:chExt cx="808652" cy="457200"/>
            </a:xfrm>
          </p:grpSpPr>
          <p:sp>
            <p:nvSpPr>
              <p:cNvPr id="157" name="Блок-схема: узел 156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6551398" y="4199687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15</a:t>
                </a:r>
                <a:endParaRPr lang="ru-RU" dirty="0"/>
              </a:p>
            </p:txBody>
          </p:sp>
        </p:grpSp>
        <p:cxnSp>
          <p:nvCxnSpPr>
            <p:cNvPr id="156" name="Прямая соединительная линия 155"/>
            <p:cNvCxnSpPr>
              <a:endCxn id="157" idx="0"/>
            </p:cNvCxnSpPr>
            <p:nvPr/>
          </p:nvCxnSpPr>
          <p:spPr>
            <a:xfrm>
              <a:off x="6909822" y="4923449"/>
              <a:ext cx="0" cy="1892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9" name="Таблица 1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519254"/>
              </p:ext>
            </p:extLst>
          </p:nvPr>
        </p:nvGraphicFramePr>
        <p:xfrm>
          <a:off x="4356000" y="4161600"/>
          <a:ext cx="109553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533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SABC:11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0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022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SBAD:12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891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SBCE:15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381812"/>
                  </a:ext>
                </a:extLst>
              </a:tr>
            </a:tbl>
          </a:graphicData>
        </a:graphic>
      </p:graphicFrame>
      <p:graphicFrame>
        <p:nvGraphicFramePr>
          <p:cNvPr id="160" name="Таблица 1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565003"/>
              </p:ext>
            </p:extLst>
          </p:nvPr>
        </p:nvGraphicFramePr>
        <p:xfrm>
          <a:off x="4356000" y="4161600"/>
          <a:ext cx="109553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533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0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SBAD:12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891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SBCE:15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381812"/>
                  </a:ext>
                </a:extLst>
              </a:tr>
            </a:tbl>
          </a:graphicData>
        </a:graphic>
      </p:graphicFrame>
      <p:graphicFrame>
        <p:nvGraphicFramePr>
          <p:cNvPr id="109" name="Таблица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306352"/>
              </p:ext>
            </p:extLst>
          </p:nvPr>
        </p:nvGraphicFramePr>
        <p:xfrm>
          <a:off x="4356000" y="4161600"/>
          <a:ext cx="109553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533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0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SBAD:12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891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SBCE:15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381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60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МВГ +</a:t>
            </a:r>
            <a:r>
              <a:rPr lang="en-US" dirty="0" smtClean="0"/>
              <a:t> </a:t>
            </a:r>
            <a:r>
              <a:rPr lang="ru-RU" dirty="0" smtClean="0"/>
              <a:t>список пройденных вершин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</a:br>
            <a: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</a:br>
            <a:endParaRPr lang="en-US" sz="1600" dirty="0" smtClean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grpSp>
        <p:nvGrpSpPr>
          <p:cNvPr id="95" name="Группа 94"/>
          <p:cNvGrpSpPr/>
          <p:nvPr/>
        </p:nvGrpSpPr>
        <p:grpSpPr>
          <a:xfrm>
            <a:off x="498474" y="1930400"/>
            <a:ext cx="4431646" cy="4392645"/>
            <a:chOff x="495255" y="1600200"/>
            <a:chExt cx="4431646" cy="439264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22581" y="1600200"/>
              <a:ext cx="2207945" cy="5674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Инициализировать очередь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022581" y="3466680"/>
              <a:ext cx="2207945" cy="5674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Изъять путь из очереди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Блок-схема: решение 7"/>
            <p:cNvSpPr/>
            <p:nvPr/>
          </p:nvSpPr>
          <p:spPr>
            <a:xfrm>
              <a:off x="1022581" y="4217054"/>
              <a:ext cx="2207945" cy="932985"/>
            </a:xfrm>
            <a:prstGeom prst="flowChartDecisi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Путь ведет к цели?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Блок-схема: знак завершения 11"/>
            <p:cNvSpPr/>
            <p:nvPr/>
          </p:nvSpPr>
          <p:spPr>
            <a:xfrm>
              <a:off x="3574270" y="2533550"/>
              <a:ext cx="1352631" cy="567473"/>
            </a:xfrm>
            <a:prstGeom prst="flowChartTermina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К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онец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020653" y="5335076"/>
              <a:ext cx="2217039" cy="65776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Продлить путь, </a:t>
              </a:r>
              <a:r>
                <a:rPr lang="ru-RU" sz="14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если еще не был продлен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Отсортировать очередь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5" name="Соединительная линия уступом 24"/>
            <p:cNvCxnSpPr/>
            <p:nvPr/>
          </p:nvCxnSpPr>
          <p:spPr>
            <a:xfrm rot="5400000" flipH="1" flipV="1">
              <a:off x="-388359" y="3163915"/>
              <a:ext cx="3399818" cy="1626152"/>
            </a:xfrm>
            <a:prstGeom prst="bentConnector3">
              <a:avLst>
                <a:gd name="adj1" fmla="val 99981"/>
              </a:avLst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495255" y="5668465"/>
              <a:ext cx="527598" cy="0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>
              <a:stCxn id="9" idx="3"/>
              <a:endCxn id="12" idx="1"/>
            </p:cNvCxnSpPr>
            <p:nvPr/>
          </p:nvCxnSpPr>
          <p:spPr>
            <a:xfrm>
              <a:off x="3230526" y="2817287"/>
              <a:ext cx="343744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Блок-схема: решение 8"/>
            <p:cNvSpPr/>
            <p:nvPr/>
          </p:nvSpPr>
          <p:spPr>
            <a:xfrm>
              <a:off x="1022581" y="2350794"/>
              <a:ext cx="2207945" cy="932985"/>
            </a:xfrm>
            <a:prstGeom prst="flowChartDecision">
              <a:avLst/>
            </a:prstGeom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Очередь пуста?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5" name="Прямая соединительная линия 64"/>
            <p:cNvCxnSpPr>
              <a:stCxn id="6" idx="2"/>
              <a:endCxn id="9" idx="0"/>
            </p:cNvCxnSpPr>
            <p:nvPr/>
          </p:nvCxnSpPr>
          <p:spPr>
            <a:xfrm>
              <a:off x="2126554" y="2167673"/>
              <a:ext cx="0" cy="18312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>
              <a:stCxn id="9" idx="2"/>
              <a:endCxn id="10" idx="0"/>
            </p:cNvCxnSpPr>
            <p:nvPr/>
          </p:nvCxnSpPr>
          <p:spPr>
            <a:xfrm>
              <a:off x="2126554" y="3283779"/>
              <a:ext cx="0" cy="18290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>
              <a:stCxn id="10" idx="2"/>
              <a:endCxn id="8" idx="0"/>
            </p:cNvCxnSpPr>
            <p:nvPr/>
          </p:nvCxnSpPr>
          <p:spPr>
            <a:xfrm>
              <a:off x="2126554" y="4034153"/>
              <a:ext cx="0" cy="18290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>
              <a:stCxn id="8" idx="2"/>
              <a:endCxn id="13" idx="0"/>
            </p:cNvCxnSpPr>
            <p:nvPr/>
          </p:nvCxnSpPr>
          <p:spPr>
            <a:xfrm>
              <a:off x="2126554" y="5150039"/>
              <a:ext cx="2619" cy="185037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Соединительная линия уступом 81"/>
            <p:cNvCxnSpPr>
              <a:stCxn id="8" idx="3"/>
              <a:endCxn id="12" idx="2"/>
            </p:cNvCxnSpPr>
            <p:nvPr/>
          </p:nvCxnSpPr>
          <p:spPr>
            <a:xfrm flipV="1">
              <a:off x="3230526" y="3101023"/>
              <a:ext cx="1020060" cy="1582524"/>
            </a:xfrm>
            <a:prstGeom prst="bentConnector2">
              <a:avLst/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3157259" y="2458233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да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124626" y="3135164"/>
              <a:ext cx="5392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нет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124626" y="5028100"/>
              <a:ext cx="5392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нет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234893" y="4324595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да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6" name="Блок-схема: узел 95"/>
          <p:cNvSpPr/>
          <p:nvPr/>
        </p:nvSpPr>
        <p:spPr>
          <a:xfrm>
            <a:off x="5341284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Блок-схема: узел 96"/>
          <p:cNvSpPr/>
          <p:nvPr/>
        </p:nvSpPr>
        <p:spPr>
          <a:xfrm>
            <a:off x="6361344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Блок-схема: узел 97"/>
          <p:cNvSpPr/>
          <p:nvPr/>
        </p:nvSpPr>
        <p:spPr>
          <a:xfrm>
            <a:off x="6367708" y="2707122"/>
            <a:ext cx="444472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Блок-схема: узел 98"/>
          <p:cNvSpPr/>
          <p:nvPr/>
        </p:nvSpPr>
        <p:spPr>
          <a:xfrm>
            <a:off x="6361344" y="193040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00" name="Блок-схема: узел 99"/>
          <p:cNvSpPr/>
          <p:nvPr/>
        </p:nvSpPr>
        <p:spPr>
          <a:xfrm>
            <a:off x="7381132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Блок-схема: узел 101"/>
          <p:cNvSpPr/>
          <p:nvPr/>
        </p:nvSpPr>
        <p:spPr>
          <a:xfrm>
            <a:off x="8400115" y="193040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11" name="Блок-схема: узел 110"/>
          <p:cNvSpPr/>
          <p:nvPr/>
        </p:nvSpPr>
        <p:spPr>
          <a:xfrm>
            <a:off x="8400115" y="2707122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3" name="Прямая соединительная линия 112"/>
          <p:cNvCxnSpPr>
            <a:stCxn id="96" idx="6"/>
            <a:endCxn id="97" idx="2"/>
          </p:cNvCxnSpPr>
          <p:nvPr/>
        </p:nvCxnSpPr>
        <p:spPr>
          <a:xfrm>
            <a:off x="5798484" y="3712444"/>
            <a:ext cx="5628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>
            <a:stCxn id="96" idx="7"/>
            <a:endCxn id="98" idx="2"/>
          </p:cNvCxnSpPr>
          <p:nvPr/>
        </p:nvCxnSpPr>
        <p:spPr>
          <a:xfrm flipV="1">
            <a:off x="5731529" y="2935722"/>
            <a:ext cx="636179" cy="615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>
            <a:stCxn id="99" idx="4"/>
            <a:endCxn id="98" idx="0"/>
          </p:cNvCxnSpPr>
          <p:nvPr/>
        </p:nvCxnSpPr>
        <p:spPr>
          <a:xfrm>
            <a:off x="6589944" y="2387600"/>
            <a:ext cx="0" cy="3195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stCxn id="98" idx="4"/>
            <a:endCxn id="97" idx="0"/>
          </p:cNvCxnSpPr>
          <p:nvPr/>
        </p:nvCxnSpPr>
        <p:spPr>
          <a:xfrm>
            <a:off x="6589944" y="3164322"/>
            <a:ext cx="0" cy="3195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>
            <a:stCxn id="97" idx="6"/>
            <a:endCxn id="100" idx="2"/>
          </p:cNvCxnSpPr>
          <p:nvPr/>
        </p:nvCxnSpPr>
        <p:spPr>
          <a:xfrm>
            <a:off x="6818544" y="3712444"/>
            <a:ext cx="5625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>
            <a:stCxn id="100" idx="6"/>
            <a:endCxn id="111" idx="3"/>
          </p:cNvCxnSpPr>
          <p:nvPr/>
        </p:nvCxnSpPr>
        <p:spPr>
          <a:xfrm flipV="1">
            <a:off x="7838332" y="3097367"/>
            <a:ext cx="628738" cy="615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>
            <a:stCxn id="99" idx="6"/>
            <a:endCxn id="102" idx="2"/>
          </p:cNvCxnSpPr>
          <p:nvPr/>
        </p:nvCxnSpPr>
        <p:spPr>
          <a:xfrm>
            <a:off x="6818544" y="2159000"/>
            <a:ext cx="15815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5826202" y="29089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918982" y="369193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6589944" y="315536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589944" y="23689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7452876" y="21253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6943089" y="369193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8163505" y="33187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6793445" y="4149882"/>
            <a:ext cx="738683" cy="457200"/>
            <a:chOff x="6621367" y="4161527"/>
            <a:chExt cx="738683" cy="457200"/>
          </a:xfrm>
        </p:grpSpPr>
        <p:sp>
          <p:nvSpPr>
            <p:cNvPr id="46" name="Блок-схема: узел 45"/>
            <p:cNvSpPr/>
            <p:nvPr/>
          </p:nvSpPr>
          <p:spPr>
            <a:xfrm>
              <a:off x="6902850" y="4161527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621367" y="419968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</p:grp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64714"/>
              </p:ext>
            </p:extLst>
          </p:nvPr>
        </p:nvGraphicFramePr>
        <p:xfrm>
          <a:off x="4356000" y="4161600"/>
          <a:ext cx="109852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526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534381"/>
                  </a:ext>
                </a:extLst>
              </a:tr>
            </a:tbl>
          </a:graphicData>
        </a:graphic>
      </p:graphicFrame>
      <p:grpSp>
        <p:nvGrpSpPr>
          <p:cNvPr id="27" name="Группа 26"/>
          <p:cNvGrpSpPr/>
          <p:nvPr/>
        </p:nvGrpSpPr>
        <p:grpSpPr>
          <a:xfrm>
            <a:off x="7465173" y="4540127"/>
            <a:ext cx="871993" cy="473620"/>
            <a:chOff x="7142672" y="4724993"/>
            <a:chExt cx="871993" cy="473620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7275982" y="4741413"/>
              <a:ext cx="738683" cy="457200"/>
              <a:chOff x="6621367" y="4161527"/>
              <a:chExt cx="738683" cy="457200"/>
            </a:xfrm>
          </p:grpSpPr>
          <p:sp>
            <p:nvSpPr>
              <p:cNvPr id="53" name="Блок-схема: узел 52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5</a:t>
                </a:r>
                <a:endParaRPr lang="ru-RU" dirty="0"/>
              </a:p>
            </p:txBody>
          </p:sp>
        </p:grpSp>
        <p:cxnSp>
          <p:nvCxnSpPr>
            <p:cNvPr id="16" name="Прямая соединительная линия 15"/>
            <p:cNvCxnSpPr>
              <a:stCxn id="46" idx="5"/>
              <a:endCxn id="53" idx="1"/>
            </p:cNvCxnSpPr>
            <p:nvPr/>
          </p:nvCxnSpPr>
          <p:spPr>
            <a:xfrm>
              <a:off x="7142672" y="4724993"/>
              <a:ext cx="481748" cy="833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5941279" y="4540127"/>
            <a:ext cx="1200604" cy="484000"/>
            <a:chOff x="6053933" y="4708519"/>
            <a:chExt cx="1200604" cy="484000"/>
          </a:xfrm>
        </p:grpSpPr>
        <p:grpSp>
          <p:nvGrpSpPr>
            <p:cNvPr id="56" name="Группа 55"/>
            <p:cNvGrpSpPr/>
            <p:nvPr/>
          </p:nvGrpSpPr>
          <p:grpSpPr>
            <a:xfrm>
              <a:off x="6053933" y="4735319"/>
              <a:ext cx="738683" cy="457200"/>
              <a:chOff x="6621367" y="4161527"/>
              <a:chExt cx="738683" cy="457200"/>
            </a:xfrm>
          </p:grpSpPr>
          <p:sp>
            <p:nvSpPr>
              <p:cNvPr id="57" name="Блок-схема: узел 56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</a:t>
                </a:r>
                <a:endParaRPr lang="ru-RU" dirty="0"/>
              </a:p>
            </p:txBody>
          </p:sp>
        </p:grpSp>
        <p:cxnSp>
          <p:nvCxnSpPr>
            <p:cNvPr id="19" name="Прямая соединительная линия 18"/>
            <p:cNvCxnSpPr>
              <a:stCxn id="46" idx="3"/>
              <a:endCxn id="57" idx="7"/>
            </p:cNvCxnSpPr>
            <p:nvPr/>
          </p:nvCxnSpPr>
          <p:spPr>
            <a:xfrm flipH="1">
              <a:off x="6725661" y="4708519"/>
              <a:ext cx="528876" cy="9375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9" name="Таблица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186809"/>
              </p:ext>
            </p:extLst>
          </p:nvPr>
        </p:nvGraphicFramePr>
        <p:xfrm>
          <a:off x="4356000" y="4161600"/>
          <a:ext cx="109852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526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:3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5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SB:5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742703"/>
                  </a:ext>
                </a:extLst>
              </a:tr>
            </a:tbl>
          </a:graphicData>
        </a:graphic>
      </p:graphicFrame>
      <p:grpSp>
        <p:nvGrpSpPr>
          <p:cNvPr id="61" name="Группа 60"/>
          <p:cNvGrpSpPr/>
          <p:nvPr/>
        </p:nvGrpSpPr>
        <p:grpSpPr>
          <a:xfrm>
            <a:off x="6399739" y="4957172"/>
            <a:ext cx="738683" cy="612767"/>
            <a:chOff x="6399739" y="4957172"/>
            <a:chExt cx="738683" cy="612767"/>
          </a:xfrm>
        </p:grpSpPr>
        <p:grpSp>
          <p:nvGrpSpPr>
            <p:cNvPr id="84" name="Группа 83"/>
            <p:cNvGrpSpPr/>
            <p:nvPr/>
          </p:nvGrpSpPr>
          <p:grpSpPr>
            <a:xfrm>
              <a:off x="6399739" y="5112739"/>
              <a:ext cx="738683" cy="457200"/>
              <a:chOff x="6621367" y="4161527"/>
              <a:chExt cx="738683" cy="457200"/>
            </a:xfrm>
          </p:grpSpPr>
          <p:sp>
            <p:nvSpPr>
              <p:cNvPr id="86" name="Блок-схема: узел 85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6</a:t>
                </a:r>
                <a:endParaRPr lang="ru-RU" dirty="0"/>
              </a:p>
            </p:txBody>
          </p:sp>
        </p:grpSp>
        <p:cxnSp>
          <p:nvCxnSpPr>
            <p:cNvPr id="36" name="Прямая соединительная линия 35"/>
            <p:cNvCxnSpPr>
              <a:stCxn id="57" idx="5"/>
              <a:endCxn id="86" idx="1"/>
            </p:cNvCxnSpPr>
            <p:nvPr/>
          </p:nvCxnSpPr>
          <p:spPr>
            <a:xfrm>
              <a:off x="6613007" y="4957172"/>
              <a:ext cx="135170" cy="22252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Группа 61"/>
          <p:cNvGrpSpPr/>
          <p:nvPr/>
        </p:nvGrpSpPr>
        <p:grpSpPr>
          <a:xfrm>
            <a:off x="5482195" y="4957172"/>
            <a:ext cx="807522" cy="607003"/>
            <a:chOff x="5482195" y="4957172"/>
            <a:chExt cx="807522" cy="607003"/>
          </a:xfrm>
        </p:grpSpPr>
        <p:grpSp>
          <p:nvGrpSpPr>
            <p:cNvPr id="78" name="Группа 77"/>
            <p:cNvGrpSpPr/>
            <p:nvPr/>
          </p:nvGrpSpPr>
          <p:grpSpPr>
            <a:xfrm>
              <a:off x="5482195" y="5106975"/>
              <a:ext cx="738683" cy="457200"/>
              <a:chOff x="6621367" y="4161527"/>
              <a:chExt cx="738683" cy="457200"/>
            </a:xfrm>
          </p:grpSpPr>
          <p:sp>
            <p:nvSpPr>
              <p:cNvPr id="80" name="Блок-схема: узел 79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7</a:t>
                </a:r>
                <a:endParaRPr lang="ru-RU" dirty="0"/>
              </a:p>
            </p:txBody>
          </p:sp>
        </p:grpSp>
        <p:cxnSp>
          <p:nvCxnSpPr>
            <p:cNvPr id="40" name="Прямая соединительная линия 39"/>
            <p:cNvCxnSpPr>
              <a:stCxn id="57" idx="3"/>
              <a:endCxn id="80" idx="7"/>
            </p:cNvCxnSpPr>
            <p:nvPr/>
          </p:nvCxnSpPr>
          <p:spPr>
            <a:xfrm flipH="1">
              <a:off x="6153923" y="4957172"/>
              <a:ext cx="135794" cy="2167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7" name="Таблица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25412"/>
              </p:ext>
            </p:extLst>
          </p:nvPr>
        </p:nvGraphicFramePr>
        <p:xfrm>
          <a:off x="4356000" y="4161600"/>
          <a:ext cx="109792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:5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5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SAD:6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742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516507"/>
                  </a:ext>
                </a:extLst>
              </a:tr>
            </a:tbl>
          </a:graphicData>
        </a:graphic>
      </p:graphicFrame>
      <p:grpSp>
        <p:nvGrpSpPr>
          <p:cNvPr id="110" name="Группа 109"/>
          <p:cNvGrpSpPr/>
          <p:nvPr/>
        </p:nvGrpSpPr>
        <p:grpSpPr>
          <a:xfrm>
            <a:off x="8054787" y="4957172"/>
            <a:ext cx="738683" cy="612767"/>
            <a:chOff x="6399739" y="4957172"/>
            <a:chExt cx="738683" cy="612767"/>
          </a:xfrm>
        </p:grpSpPr>
        <p:grpSp>
          <p:nvGrpSpPr>
            <p:cNvPr id="112" name="Группа 111"/>
            <p:cNvGrpSpPr/>
            <p:nvPr/>
          </p:nvGrpSpPr>
          <p:grpSpPr>
            <a:xfrm>
              <a:off x="6399739" y="5112739"/>
              <a:ext cx="738683" cy="457200"/>
              <a:chOff x="6621367" y="4161527"/>
              <a:chExt cx="738683" cy="457200"/>
            </a:xfrm>
          </p:grpSpPr>
          <p:sp>
            <p:nvSpPr>
              <p:cNvPr id="115" name="Блок-схема: узел 114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9</a:t>
                </a:r>
                <a:endParaRPr lang="ru-RU" dirty="0"/>
              </a:p>
            </p:txBody>
          </p:sp>
        </p:grpSp>
        <p:cxnSp>
          <p:nvCxnSpPr>
            <p:cNvPr id="114" name="Прямая соединительная линия 113"/>
            <p:cNvCxnSpPr>
              <a:endCxn id="115" idx="1"/>
            </p:cNvCxnSpPr>
            <p:nvPr/>
          </p:nvCxnSpPr>
          <p:spPr>
            <a:xfrm>
              <a:off x="6613007" y="4957172"/>
              <a:ext cx="135170" cy="22252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Группа 116"/>
          <p:cNvGrpSpPr/>
          <p:nvPr/>
        </p:nvGrpSpPr>
        <p:grpSpPr>
          <a:xfrm>
            <a:off x="7137243" y="4957172"/>
            <a:ext cx="807522" cy="607003"/>
            <a:chOff x="5482195" y="4957172"/>
            <a:chExt cx="807522" cy="607003"/>
          </a:xfrm>
        </p:grpSpPr>
        <p:grpSp>
          <p:nvGrpSpPr>
            <p:cNvPr id="119" name="Группа 118"/>
            <p:cNvGrpSpPr/>
            <p:nvPr/>
          </p:nvGrpSpPr>
          <p:grpSpPr>
            <a:xfrm>
              <a:off x="5482195" y="5106975"/>
              <a:ext cx="738683" cy="457200"/>
              <a:chOff x="6621367" y="4161527"/>
              <a:chExt cx="738683" cy="457200"/>
            </a:xfrm>
          </p:grpSpPr>
          <p:sp>
            <p:nvSpPr>
              <p:cNvPr id="122" name="Блок-схема: узел 121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9</a:t>
                </a:r>
                <a:endParaRPr lang="ru-RU" dirty="0"/>
              </a:p>
            </p:txBody>
          </p:sp>
        </p:grpSp>
        <p:cxnSp>
          <p:nvCxnSpPr>
            <p:cNvPr id="120" name="Прямая соединительная линия 119"/>
            <p:cNvCxnSpPr>
              <a:endCxn id="122" idx="7"/>
            </p:cNvCxnSpPr>
            <p:nvPr/>
          </p:nvCxnSpPr>
          <p:spPr>
            <a:xfrm flipH="1">
              <a:off x="6153923" y="4957172"/>
              <a:ext cx="135794" cy="2167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5" name="Таблица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273756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SAD:6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742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51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261470"/>
                  </a:ext>
                </a:extLst>
              </a:tr>
            </a:tbl>
          </a:graphicData>
        </a:graphic>
      </p:graphicFrame>
      <p:grpSp>
        <p:nvGrpSpPr>
          <p:cNvPr id="126" name="Группа 125"/>
          <p:cNvGrpSpPr/>
          <p:nvPr/>
        </p:nvGrpSpPr>
        <p:grpSpPr>
          <a:xfrm>
            <a:off x="6361344" y="5569939"/>
            <a:ext cx="777078" cy="646490"/>
            <a:chOff x="6361344" y="4923449"/>
            <a:chExt cx="777078" cy="646490"/>
          </a:xfrm>
        </p:grpSpPr>
        <p:grpSp>
          <p:nvGrpSpPr>
            <p:cNvPr id="128" name="Группа 127"/>
            <p:cNvGrpSpPr/>
            <p:nvPr/>
          </p:nvGrpSpPr>
          <p:grpSpPr>
            <a:xfrm>
              <a:off x="6361344" y="5112739"/>
              <a:ext cx="777078" cy="457200"/>
              <a:chOff x="6582972" y="4161527"/>
              <a:chExt cx="777078" cy="457200"/>
            </a:xfrm>
          </p:grpSpPr>
          <p:sp>
            <p:nvSpPr>
              <p:cNvPr id="131" name="Блок-схема: узел 130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582972" y="4199687"/>
                <a:ext cx="4240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11</a:t>
                </a:r>
                <a:endParaRPr lang="ru-RU" dirty="0"/>
              </a:p>
            </p:txBody>
          </p:sp>
        </p:grpSp>
        <p:cxnSp>
          <p:nvCxnSpPr>
            <p:cNvPr id="129" name="Прямая соединительная линия 128"/>
            <p:cNvCxnSpPr>
              <a:stCxn id="86" idx="4"/>
              <a:endCxn id="131" idx="0"/>
            </p:cNvCxnSpPr>
            <p:nvPr/>
          </p:nvCxnSpPr>
          <p:spPr>
            <a:xfrm>
              <a:off x="6909822" y="4923449"/>
              <a:ext cx="0" cy="1892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4" name="Таблица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647926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51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02667"/>
                  </a:ext>
                </a:extLst>
              </a:tr>
            </a:tbl>
          </a:graphicData>
        </a:graphic>
      </p:graphicFrame>
      <p:grpSp>
        <p:nvGrpSpPr>
          <p:cNvPr id="154" name="Группа 153"/>
          <p:cNvGrpSpPr/>
          <p:nvPr/>
        </p:nvGrpSpPr>
        <p:grpSpPr>
          <a:xfrm>
            <a:off x="7988740" y="5569939"/>
            <a:ext cx="808652" cy="646490"/>
            <a:chOff x="6329770" y="4923449"/>
            <a:chExt cx="808652" cy="646490"/>
          </a:xfrm>
        </p:grpSpPr>
        <p:grpSp>
          <p:nvGrpSpPr>
            <p:cNvPr id="155" name="Группа 154"/>
            <p:cNvGrpSpPr/>
            <p:nvPr/>
          </p:nvGrpSpPr>
          <p:grpSpPr>
            <a:xfrm>
              <a:off x="6329770" y="5112739"/>
              <a:ext cx="808652" cy="457200"/>
              <a:chOff x="6551398" y="4161527"/>
              <a:chExt cx="808652" cy="457200"/>
            </a:xfrm>
          </p:grpSpPr>
          <p:sp>
            <p:nvSpPr>
              <p:cNvPr id="157" name="Блок-схема: узел 156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6551398" y="4199687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15</a:t>
                </a:r>
                <a:endParaRPr lang="ru-RU" dirty="0"/>
              </a:p>
            </p:txBody>
          </p:sp>
        </p:grpSp>
        <p:cxnSp>
          <p:nvCxnSpPr>
            <p:cNvPr id="156" name="Прямая соединительная линия 155"/>
            <p:cNvCxnSpPr>
              <a:endCxn id="157" idx="0"/>
            </p:cNvCxnSpPr>
            <p:nvPr/>
          </p:nvCxnSpPr>
          <p:spPr>
            <a:xfrm>
              <a:off x="6909822" y="4923449"/>
              <a:ext cx="0" cy="1892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1" name="Таблица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708791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51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02667"/>
                  </a:ext>
                </a:extLst>
              </a:tr>
            </a:tbl>
          </a:graphicData>
        </a:graphic>
      </p:graphicFrame>
      <p:graphicFrame>
        <p:nvGraphicFramePr>
          <p:cNvPr id="103" name="Таблица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810399"/>
              </p:ext>
            </p:extLst>
          </p:nvPr>
        </p:nvGraphicFramePr>
        <p:xfrm>
          <a:off x="4356000" y="4161600"/>
          <a:ext cx="109792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02667"/>
                  </a:ext>
                </a:extLst>
              </a:tr>
            </a:tbl>
          </a:graphicData>
        </a:graphic>
      </p:graphicFrame>
      <p:graphicFrame>
        <p:nvGraphicFramePr>
          <p:cNvPr id="104" name="Таблица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563127"/>
              </p:ext>
            </p:extLst>
          </p:nvPr>
        </p:nvGraphicFramePr>
        <p:xfrm>
          <a:off x="4356000" y="4161600"/>
          <a:ext cx="109792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02667"/>
                  </a:ext>
                </a:extLst>
              </a:tr>
            </a:tbl>
          </a:graphicData>
        </a:graphic>
      </p:graphicFrame>
      <p:graphicFrame>
        <p:nvGraphicFramePr>
          <p:cNvPr id="105" name="Таблица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775799"/>
              </p:ext>
            </p:extLst>
          </p:nvPr>
        </p:nvGraphicFramePr>
        <p:xfrm>
          <a:off x="4356000" y="4161600"/>
          <a:ext cx="109792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0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SBCE:15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657638"/>
                  </a:ext>
                </a:extLst>
              </a:tr>
            </a:tbl>
          </a:graphicData>
        </a:graphic>
      </p:graphicFrame>
      <p:graphicFrame>
        <p:nvGraphicFramePr>
          <p:cNvPr id="106" name="Таблица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593760"/>
              </p:ext>
            </p:extLst>
          </p:nvPr>
        </p:nvGraphicFramePr>
        <p:xfrm>
          <a:off x="4356000" y="4161600"/>
          <a:ext cx="109792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0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SBCE:15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657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12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МВГ +</a:t>
            </a:r>
            <a:r>
              <a:rPr lang="en-US" dirty="0" smtClean="0"/>
              <a:t> </a:t>
            </a:r>
            <a:r>
              <a:rPr lang="ru-RU" dirty="0" smtClean="0"/>
              <a:t>допустимая эвристика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</a:br>
            <a: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</a:br>
            <a:endParaRPr lang="en-US" sz="1600" dirty="0" smtClean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grpSp>
        <p:nvGrpSpPr>
          <p:cNvPr id="95" name="Группа 94"/>
          <p:cNvGrpSpPr/>
          <p:nvPr/>
        </p:nvGrpSpPr>
        <p:grpSpPr>
          <a:xfrm>
            <a:off x="498474" y="1930400"/>
            <a:ext cx="4431646" cy="4392645"/>
            <a:chOff x="495255" y="1600200"/>
            <a:chExt cx="4431646" cy="439264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22581" y="1600200"/>
              <a:ext cx="2207945" cy="5674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Инициализировать очередь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022581" y="3466680"/>
              <a:ext cx="2207945" cy="5674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Изъять путь из очереди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Блок-схема: решение 7"/>
            <p:cNvSpPr/>
            <p:nvPr/>
          </p:nvSpPr>
          <p:spPr>
            <a:xfrm>
              <a:off x="1022581" y="4217054"/>
              <a:ext cx="2207945" cy="932985"/>
            </a:xfrm>
            <a:prstGeom prst="flowChartDecisi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Путь ведет к цели?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Блок-схема: знак завершения 11"/>
            <p:cNvSpPr/>
            <p:nvPr/>
          </p:nvSpPr>
          <p:spPr>
            <a:xfrm>
              <a:off x="3574270" y="2533550"/>
              <a:ext cx="1352631" cy="567473"/>
            </a:xfrm>
            <a:prstGeom prst="flowChartTermina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К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онец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020653" y="5335076"/>
              <a:ext cx="2217039" cy="65776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Продлить путь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Отсортировать очередь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5" name="Соединительная линия уступом 24"/>
            <p:cNvCxnSpPr/>
            <p:nvPr/>
          </p:nvCxnSpPr>
          <p:spPr>
            <a:xfrm rot="5400000" flipH="1" flipV="1">
              <a:off x="-388359" y="3163915"/>
              <a:ext cx="3399818" cy="1626152"/>
            </a:xfrm>
            <a:prstGeom prst="bentConnector3">
              <a:avLst>
                <a:gd name="adj1" fmla="val 99981"/>
              </a:avLst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495255" y="5668465"/>
              <a:ext cx="527598" cy="0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>
              <a:stCxn id="9" idx="3"/>
              <a:endCxn id="12" idx="1"/>
            </p:cNvCxnSpPr>
            <p:nvPr/>
          </p:nvCxnSpPr>
          <p:spPr>
            <a:xfrm>
              <a:off x="3230526" y="2817287"/>
              <a:ext cx="343744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Блок-схема: решение 8"/>
            <p:cNvSpPr/>
            <p:nvPr/>
          </p:nvSpPr>
          <p:spPr>
            <a:xfrm>
              <a:off x="1022581" y="2350794"/>
              <a:ext cx="2207945" cy="932985"/>
            </a:xfrm>
            <a:prstGeom prst="flowChartDecision">
              <a:avLst/>
            </a:prstGeom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Очередь пуста?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5" name="Прямая соединительная линия 64"/>
            <p:cNvCxnSpPr>
              <a:stCxn id="6" idx="2"/>
              <a:endCxn id="9" idx="0"/>
            </p:cNvCxnSpPr>
            <p:nvPr/>
          </p:nvCxnSpPr>
          <p:spPr>
            <a:xfrm>
              <a:off x="2126554" y="2167673"/>
              <a:ext cx="0" cy="18312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>
              <a:stCxn id="9" idx="2"/>
              <a:endCxn id="10" idx="0"/>
            </p:cNvCxnSpPr>
            <p:nvPr/>
          </p:nvCxnSpPr>
          <p:spPr>
            <a:xfrm>
              <a:off x="2126554" y="3283779"/>
              <a:ext cx="0" cy="18290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>
              <a:stCxn id="10" idx="2"/>
              <a:endCxn id="8" idx="0"/>
            </p:cNvCxnSpPr>
            <p:nvPr/>
          </p:nvCxnSpPr>
          <p:spPr>
            <a:xfrm>
              <a:off x="2126554" y="4034153"/>
              <a:ext cx="0" cy="18290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>
              <a:stCxn id="8" idx="2"/>
              <a:endCxn id="13" idx="0"/>
            </p:cNvCxnSpPr>
            <p:nvPr/>
          </p:nvCxnSpPr>
          <p:spPr>
            <a:xfrm>
              <a:off x="2126554" y="5150039"/>
              <a:ext cx="2619" cy="185037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Соединительная линия уступом 81"/>
            <p:cNvCxnSpPr>
              <a:stCxn id="8" idx="3"/>
              <a:endCxn id="12" idx="2"/>
            </p:cNvCxnSpPr>
            <p:nvPr/>
          </p:nvCxnSpPr>
          <p:spPr>
            <a:xfrm flipV="1">
              <a:off x="3230526" y="3101023"/>
              <a:ext cx="1020060" cy="1582524"/>
            </a:xfrm>
            <a:prstGeom prst="bentConnector2">
              <a:avLst/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3157259" y="2458233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да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124626" y="3135164"/>
              <a:ext cx="5392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нет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124626" y="5028100"/>
              <a:ext cx="5392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нет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234893" y="4324595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да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6" name="Блок-схема: узел 95"/>
          <p:cNvSpPr/>
          <p:nvPr/>
        </p:nvSpPr>
        <p:spPr>
          <a:xfrm>
            <a:off x="5341284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Блок-схема: узел 96"/>
          <p:cNvSpPr/>
          <p:nvPr/>
        </p:nvSpPr>
        <p:spPr>
          <a:xfrm>
            <a:off x="6361344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Блок-схема: узел 97"/>
          <p:cNvSpPr/>
          <p:nvPr/>
        </p:nvSpPr>
        <p:spPr>
          <a:xfrm>
            <a:off x="6367708" y="2707122"/>
            <a:ext cx="444472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Блок-схема: узел 98"/>
          <p:cNvSpPr/>
          <p:nvPr/>
        </p:nvSpPr>
        <p:spPr>
          <a:xfrm>
            <a:off x="6361344" y="193040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00" name="Блок-схема: узел 99"/>
          <p:cNvSpPr/>
          <p:nvPr/>
        </p:nvSpPr>
        <p:spPr>
          <a:xfrm>
            <a:off x="7381132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Блок-схема: узел 101"/>
          <p:cNvSpPr/>
          <p:nvPr/>
        </p:nvSpPr>
        <p:spPr>
          <a:xfrm>
            <a:off x="8400115" y="193040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11" name="Блок-схема: узел 110"/>
          <p:cNvSpPr/>
          <p:nvPr/>
        </p:nvSpPr>
        <p:spPr>
          <a:xfrm>
            <a:off x="8400115" y="2707122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3" name="Прямая соединительная линия 112"/>
          <p:cNvCxnSpPr>
            <a:stCxn id="96" idx="6"/>
            <a:endCxn id="97" idx="2"/>
          </p:cNvCxnSpPr>
          <p:nvPr/>
        </p:nvCxnSpPr>
        <p:spPr>
          <a:xfrm>
            <a:off x="5798484" y="3712444"/>
            <a:ext cx="5628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>
            <a:stCxn id="96" idx="7"/>
            <a:endCxn id="98" idx="2"/>
          </p:cNvCxnSpPr>
          <p:nvPr/>
        </p:nvCxnSpPr>
        <p:spPr>
          <a:xfrm flipV="1">
            <a:off x="5731529" y="2935722"/>
            <a:ext cx="636179" cy="615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>
            <a:stCxn id="99" idx="4"/>
            <a:endCxn id="98" idx="0"/>
          </p:cNvCxnSpPr>
          <p:nvPr/>
        </p:nvCxnSpPr>
        <p:spPr>
          <a:xfrm>
            <a:off x="6589944" y="2387600"/>
            <a:ext cx="0" cy="3195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stCxn id="98" idx="4"/>
            <a:endCxn id="97" idx="0"/>
          </p:cNvCxnSpPr>
          <p:nvPr/>
        </p:nvCxnSpPr>
        <p:spPr>
          <a:xfrm>
            <a:off x="6589944" y="3164322"/>
            <a:ext cx="0" cy="3195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>
            <a:stCxn id="97" idx="6"/>
            <a:endCxn id="100" idx="2"/>
          </p:cNvCxnSpPr>
          <p:nvPr/>
        </p:nvCxnSpPr>
        <p:spPr>
          <a:xfrm>
            <a:off x="6818544" y="3712444"/>
            <a:ext cx="5625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>
            <a:stCxn id="100" idx="6"/>
            <a:endCxn id="111" idx="3"/>
          </p:cNvCxnSpPr>
          <p:nvPr/>
        </p:nvCxnSpPr>
        <p:spPr>
          <a:xfrm flipV="1">
            <a:off x="7838332" y="3097367"/>
            <a:ext cx="628738" cy="615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>
            <a:stCxn id="99" idx="6"/>
            <a:endCxn id="102" idx="2"/>
          </p:cNvCxnSpPr>
          <p:nvPr/>
        </p:nvCxnSpPr>
        <p:spPr>
          <a:xfrm>
            <a:off x="6818544" y="2159000"/>
            <a:ext cx="15815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5826202" y="29089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918982" y="369193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6589944" y="315536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589944" y="23689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7452876" y="21253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6943089" y="369193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8163505" y="33187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6793445" y="4149882"/>
            <a:ext cx="738683" cy="457200"/>
            <a:chOff x="6621367" y="4161527"/>
            <a:chExt cx="738683" cy="457200"/>
          </a:xfrm>
        </p:grpSpPr>
        <p:sp>
          <p:nvSpPr>
            <p:cNvPr id="46" name="Блок-схема: узел 45"/>
            <p:cNvSpPr/>
            <p:nvPr/>
          </p:nvSpPr>
          <p:spPr>
            <a:xfrm>
              <a:off x="6902850" y="4161527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621367" y="419968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</p:grpSp>
      <p:graphicFrame>
        <p:nvGraphicFramePr>
          <p:cNvPr id="14" name="Таблица 13"/>
          <p:cNvGraphicFramePr>
            <a:graphicFrameLocks noGrp="1"/>
          </p:cNvGraphicFramePr>
          <p:nvPr>
            <p:extLst/>
          </p:nvPr>
        </p:nvGraphicFramePr>
        <p:xfrm>
          <a:off x="4356000" y="4161600"/>
          <a:ext cx="109852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526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534381"/>
                  </a:ext>
                </a:extLst>
              </a:tr>
            </a:tbl>
          </a:graphicData>
        </a:graphic>
      </p:graphicFrame>
      <p:grpSp>
        <p:nvGrpSpPr>
          <p:cNvPr id="27" name="Группа 26"/>
          <p:cNvGrpSpPr/>
          <p:nvPr/>
        </p:nvGrpSpPr>
        <p:grpSpPr>
          <a:xfrm>
            <a:off x="7465173" y="4540127"/>
            <a:ext cx="871993" cy="473620"/>
            <a:chOff x="7142672" y="4724993"/>
            <a:chExt cx="871993" cy="473620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7160669" y="4741413"/>
              <a:ext cx="853996" cy="457200"/>
              <a:chOff x="6506054" y="4161527"/>
              <a:chExt cx="853996" cy="457200"/>
            </a:xfrm>
          </p:grpSpPr>
          <p:sp>
            <p:nvSpPr>
              <p:cNvPr id="53" name="Блок-схема: узел 52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6506054" y="4199687"/>
                <a:ext cx="4240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11</a:t>
                </a:r>
                <a:endParaRPr lang="ru-RU" dirty="0"/>
              </a:p>
            </p:txBody>
          </p:sp>
        </p:grpSp>
        <p:cxnSp>
          <p:nvCxnSpPr>
            <p:cNvPr id="16" name="Прямая соединительная линия 15"/>
            <p:cNvCxnSpPr>
              <a:stCxn id="46" idx="5"/>
              <a:endCxn id="53" idx="1"/>
            </p:cNvCxnSpPr>
            <p:nvPr/>
          </p:nvCxnSpPr>
          <p:spPr>
            <a:xfrm>
              <a:off x="7142672" y="4724993"/>
              <a:ext cx="481748" cy="833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5732836" y="4540127"/>
            <a:ext cx="1409047" cy="484000"/>
            <a:chOff x="5845490" y="4708519"/>
            <a:chExt cx="1409047" cy="484000"/>
          </a:xfrm>
        </p:grpSpPr>
        <p:grpSp>
          <p:nvGrpSpPr>
            <p:cNvPr id="56" name="Группа 55"/>
            <p:cNvGrpSpPr/>
            <p:nvPr/>
          </p:nvGrpSpPr>
          <p:grpSpPr>
            <a:xfrm>
              <a:off x="5845490" y="4735319"/>
              <a:ext cx="947126" cy="457200"/>
              <a:chOff x="6412924" y="4161527"/>
              <a:chExt cx="947126" cy="457200"/>
            </a:xfrm>
          </p:grpSpPr>
          <p:sp>
            <p:nvSpPr>
              <p:cNvPr id="57" name="Блок-схема: узел 56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6412924" y="4225431"/>
                <a:ext cx="5757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10+</a:t>
                </a:r>
                <a:endParaRPr lang="ru-RU" dirty="0"/>
              </a:p>
            </p:txBody>
          </p:sp>
        </p:grpSp>
        <p:cxnSp>
          <p:nvCxnSpPr>
            <p:cNvPr id="19" name="Прямая соединительная линия 18"/>
            <p:cNvCxnSpPr>
              <a:stCxn id="46" idx="3"/>
              <a:endCxn id="57" idx="7"/>
            </p:cNvCxnSpPr>
            <p:nvPr/>
          </p:nvCxnSpPr>
          <p:spPr>
            <a:xfrm flipH="1">
              <a:off x="6725661" y="4708519"/>
              <a:ext cx="528876" cy="9375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9" name="Таблица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553625"/>
              </p:ext>
            </p:extLst>
          </p:nvPr>
        </p:nvGraphicFramePr>
        <p:xfrm>
          <a:off x="4356000" y="4161600"/>
          <a:ext cx="109852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526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10+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5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SB: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742703"/>
                  </a:ext>
                </a:extLst>
              </a:tr>
            </a:tbl>
          </a:graphicData>
        </a:graphic>
      </p:graphicFrame>
      <p:grpSp>
        <p:nvGrpSpPr>
          <p:cNvPr id="61" name="Группа 60"/>
          <p:cNvGrpSpPr/>
          <p:nvPr/>
        </p:nvGrpSpPr>
        <p:grpSpPr>
          <a:xfrm>
            <a:off x="6330376" y="4957172"/>
            <a:ext cx="808046" cy="612767"/>
            <a:chOff x="6330376" y="4957172"/>
            <a:chExt cx="808046" cy="612767"/>
          </a:xfrm>
        </p:grpSpPr>
        <p:grpSp>
          <p:nvGrpSpPr>
            <p:cNvPr id="84" name="Группа 83"/>
            <p:cNvGrpSpPr/>
            <p:nvPr/>
          </p:nvGrpSpPr>
          <p:grpSpPr>
            <a:xfrm>
              <a:off x="6330376" y="5112739"/>
              <a:ext cx="808046" cy="457200"/>
              <a:chOff x="6552004" y="4161527"/>
              <a:chExt cx="808046" cy="457200"/>
            </a:xfrm>
          </p:grpSpPr>
          <p:sp>
            <p:nvSpPr>
              <p:cNvPr id="86" name="Блок-схема: узел 85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552004" y="4199687"/>
                <a:ext cx="4240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11</a:t>
                </a:r>
                <a:endParaRPr lang="ru-RU" dirty="0"/>
              </a:p>
            </p:txBody>
          </p:sp>
        </p:grpSp>
        <p:cxnSp>
          <p:nvCxnSpPr>
            <p:cNvPr id="36" name="Прямая соединительная линия 35"/>
            <p:cNvCxnSpPr>
              <a:stCxn id="57" idx="5"/>
              <a:endCxn id="86" idx="1"/>
            </p:cNvCxnSpPr>
            <p:nvPr/>
          </p:nvCxnSpPr>
          <p:spPr>
            <a:xfrm>
              <a:off x="6613007" y="4957172"/>
              <a:ext cx="135170" cy="22252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Группа 61"/>
          <p:cNvGrpSpPr/>
          <p:nvPr/>
        </p:nvGrpSpPr>
        <p:grpSpPr>
          <a:xfrm>
            <a:off x="5401847" y="4957172"/>
            <a:ext cx="887870" cy="607003"/>
            <a:chOff x="5401847" y="4957172"/>
            <a:chExt cx="887870" cy="607003"/>
          </a:xfrm>
        </p:grpSpPr>
        <p:grpSp>
          <p:nvGrpSpPr>
            <p:cNvPr id="78" name="Группа 77"/>
            <p:cNvGrpSpPr/>
            <p:nvPr/>
          </p:nvGrpSpPr>
          <p:grpSpPr>
            <a:xfrm>
              <a:off x="5401847" y="5106975"/>
              <a:ext cx="819031" cy="457200"/>
              <a:chOff x="6541019" y="4161527"/>
              <a:chExt cx="819031" cy="457200"/>
            </a:xfrm>
          </p:grpSpPr>
          <p:sp>
            <p:nvSpPr>
              <p:cNvPr id="80" name="Блок-схема: узел 79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541019" y="4211040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13</a:t>
                </a:r>
                <a:endParaRPr lang="ru-RU" dirty="0"/>
              </a:p>
            </p:txBody>
          </p:sp>
        </p:grpSp>
        <p:cxnSp>
          <p:nvCxnSpPr>
            <p:cNvPr id="40" name="Прямая соединительная линия 39"/>
            <p:cNvCxnSpPr>
              <a:stCxn id="57" idx="3"/>
              <a:endCxn id="80" idx="7"/>
            </p:cNvCxnSpPr>
            <p:nvPr/>
          </p:nvCxnSpPr>
          <p:spPr>
            <a:xfrm flipH="1">
              <a:off x="6153923" y="4957172"/>
              <a:ext cx="135794" cy="2167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7" name="Таблица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349924"/>
              </p:ext>
            </p:extLst>
          </p:nvPr>
        </p:nvGraphicFramePr>
        <p:xfrm>
          <a:off x="4356000" y="4161600"/>
          <a:ext cx="109792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5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SAD: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742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516507"/>
                  </a:ext>
                </a:extLst>
              </a:tr>
            </a:tbl>
          </a:graphicData>
        </a:graphic>
      </p:graphicFrame>
      <p:grpSp>
        <p:nvGrpSpPr>
          <p:cNvPr id="110" name="Группа 109"/>
          <p:cNvGrpSpPr/>
          <p:nvPr/>
        </p:nvGrpSpPr>
        <p:grpSpPr>
          <a:xfrm>
            <a:off x="7917012" y="4946792"/>
            <a:ext cx="935635" cy="623147"/>
            <a:chOff x="6202787" y="4946792"/>
            <a:chExt cx="935635" cy="623147"/>
          </a:xfrm>
        </p:grpSpPr>
        <p:grpSp>
          <p:nvGrpSpPr>
            <p:cNvPr id="112" name="Группа 111"/>
            <p:cNvGrpSpPr/>
            <p:nvPr/>
          </p:nvGrpSpPr>
          <p:grpSpPr>
            <a:xfrm>
              <a:off x="6202787" y="5112739"/>
              <a:ext cx="935635" cy="457200"/>
              <a:chOff x="6424415" y="4161527"/>
              <a:chExt cx="935635" cy="457200"/>
            </a:xfrm>
          </p:grpSpPr>
          <p:sp>
            <p:nvSpPr>
              <p:cNvPr id="115" name="Блок-схема: узел 114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6424415" y="4199687"/>
                <a:ext cx="5757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16+</a:t>
                </a:r>
                <a:endParaRPr lang="ru-RU" dirty="0"/>
              </a:p>
            </p:txBody>
          </p:sp>
        </p:grpSp>
        <p:cxnSp>
          <p:nvCxnSpPr>
            <p:cNvPr id="114" name="Прямая соединительная линия 113"/>
            <p:cNvCxnSpPr>
              <a:stCxn id="53" idx="5"/>
              <a:endCxn id="115" idx="1"/>
            </p:cNvCxnSpPr>
            <p:nvPr/>
          </p:nvCxnSpPr>
          <p:spPr>
            <a:xfrm>
              <a:off x="6555986" y="4946792"/>
              <a:ext cx="192191" cy="2329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Группа 116"/>
          <p:cNvGrpSpPr/>
          <p:nvPr/>
        </p:nvGrpSpPr>
        <p:grpSpPr>
          <a:xfrm>
            <a:off x="7043326" y="4946792"/>
            <a:ext cx="925645" cy="617383"/>
            <a:chOff x="5295233" y="4946792"/>
            <a:chExt cx="925645" cy="617383"/>
          </a:xfrm>
        </p:grpSpPr>
        <p:grpSp>
          <p:nvGrpSpPr>
            <p:cNvPr id="119" name="Группа 118"/>
            <p:cNvGrpSpPr/>
            <p:nvPr/>
          </p:nvGrpSpPr>
          <p:grpSpPr>
            <a:xfrm>
              <a:off x="5295233" y="5106975"/>
              <a:ext cx="925645" cy="457200"/>
              <a:chOff x="6434405" y="4161527"/>
              <a:chExt cx="925645" cy="457200"/>
            </a:xfrm>
          </p:grpSpPr>
          <p:sp>
            <p:nvSpPr>
              <p:cNvPr id="122" name="Блок-схема: узел 121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6434405" y="4199687"/>
                <a:ext cx="5757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16+</a:t>
                </a:r>
                <a:endParaRPr lang="ru-RU" dirty="0"/>
              </a:p>
            </p:txBody>
          </p:sp>
        </p:grpSp>
        <p:cxnSp>
          <p:nvCxnSpPr>
            <p:cNvPr id="120" name="Прямая соединительная линия 119"/>
            <p:cNvCxnSpPr>
              <a:stCxn id="53" idx="3"/>
              <a:endCxn id="122" idx="7"/>
            </p:cNvCxnSpPr>
            <p:nvPr/>
          </p:nvCxnSpPr>
          <p:spPr>
            <a:xfrm flipH="1">
              <a:off x="6153923" y="4946792"/>
              <a:ext cx="44905" cy="2271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Группа 125"/>
          <p:cNvGrpSpPr/>
          <p:nvPr/>
        </p:nvGrpSpPr>
        <p:grpSpPr>
          <a:xfrm>
            <a:off x="6361344" y="5569939"/>
            <a:ext cx="777078" cy="646490"/>
            <a:chOff x="6361344" y="4923449"/>
            <a:chExt cx="777078" cy="646490"/>
          </a:xfrm>
        </p:grpSpPr>
        <p:grpSp>
          <p:nvGrpSpPr>
            <p:cNvPr id="128" name="Группа 127"/>
            <p:cNvGrpSpPr/>
            <p:nvPr/>
          </p:nvGrpSpPr>
          <p:grpSpPr>
            <a:xfrm>
              <a:off x="6361344" y="5112739"/>
              <a:ext cx="777078" cy="457200"/>
              <a:chOff x="6582972" y="4161527"/>
              <a:chExt cx="777078" cy="457200"/>
            </a:xfrm>
          </p:grpSpPr>
          <p:sp>
            <p:nvSpPr>
              <p:cNvPr id="131" name="Блок-схема: узел 130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582972" y="4199687"/>
                <a:ext cx="4240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11</a:t>
                </a:r>
                <a:endParaRPr lang="ru-RU" dirty="0"/>
              </a:p>
            </p:txBody>
          </p:sp>
        </p:grpSp>
        <p:cxnSp>
          <p:nvCxnSpPr>
            <p:cNvPr id="129" name="Прямая соединительная линия 128"/>
            <p:cNvCxnSpPr>
              <a:stCxn id="86" idx="4"/>
              <a:endCxn id="131" idx="0"/>
            </p:cNvCxnSpPr>
            <p:nvPr/>
          </p:nvCxnSpPr>
          <p:spPr>
            <a:xfrm>
              <a:off x="6909822" y="4923449"/>
              <a:ext cx="0" cy="1892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4" name="Таблица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327580"/>
              </p:ext>
            </p:extLst>
          </p:nvPr>
        </p:nvGraphicFramePr>
        <p:xfrm>
          <a:off x="4356000" y="4156728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51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SBA:16+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SBC:16+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02667"/>
                  </a:ext>
                </a:extLst>
              </a:tr>
            </a:tbl>
          </a:graphicData>
        </a:graphic>
      </p:graphicFrame>
      <p:graphicFrame>
        <p:nvGraphicFramePr>
          <p:cNvPr id="101" name="Таблица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08462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51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SBA:16+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SBC:16+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02667"/>
                  </a:ext>
                </a:extLst>
              </a:tr>
            </a:tbl>
          </a:graphicData>
        </a:graphic>
      </p:graphicFrame>
      <p:cxnSp>
        <p:nvCxnSpPr>
          <p:cNvPr id="17" name="Прямая соединительная линия 16"/>
          <p:cNvCxnSpPr>
            <a:stCxn id="98" idx="6"/>
            <a:endCxn id="111" idx="2"/>
          </p:cNvCxnSpPr>
          <p:nvPr/>
        </p:nvCxnSpPr>
        <p:spPr>
          <a:xfrm>
            <a:off x="6812180" y="2935722"/>
            <a:ext cx="1587935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97" idx="7"/>
            <a:endCxn id="111" idx="2"/>
          </p:cNvCxnSpPr>
          <p:nvPr/>
        </p:nvCxnSpPr>
        <p:spPr>
          <a:xfrm flipV="1">
            <a:off x="6751589" y="2935722"/>
            <a:ext cx="1648526" cy="615077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99" idx="5"/>
            <a:endCxn id="111" idx="2"/>
          </p:cNvCxnSpPr>
          <p:nvPr/>
        </p:nvCxnSpPr>
        <p:spPr>
          <a:xfrm>
            <a:off x="6751589" y="2320645"/>
            <a:ext cx="1648526" cy="615077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7066330" y="3041107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7+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247906" y="262206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7717176" y="236707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7+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625581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:a16="http://schemas.microsoft.com/office/drawing/2014/main" val="3608657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910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258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78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SBA:16+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037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SBC:16+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223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854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4273</TotalTime>
  <Words>313</Words>
  <Application>Microsoft Office PowerPoint</Application>
  <PresentationFormat>Экран (4:3)</PresentationFormat>
  <Paragraphs>247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Cambria Math</vt:lpstr>
      <vt:lpstr>Rockwell</vt:lpstr>
      <vt:lpstr>Wingdings</vt:lpstr>
      <vt:lpstr>Преимущество</vt:lpstr>
      <vt:lpstr>Метод ветвей и границ</vt:lpstr>
      <vt:lpstr>МВГ + список пройденных вершин</vt:lpstr>
      <vt:lpstr>МВГ + допустимая эвристика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Microsoft</cp:lastModifiedBy>
  <cp:revision>385</cp:revision>
  <cp:lastPrinted>2017-02-02T08:45:40Z</cp:lastPrinted>
  <dcterms:created xsi:type="dcterms:W3CDTF">2017-01-31T11:25:04Z</dcterms:created>
  <dcterms:modified xsi:type="dcterms:W3CDTF">2017-02-25T08:58:35Z</dcterms:modified>
</cp:coreProperties>
</file>